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7" r:id="rId3"/>
    <p:sldId id="266" r:id="rId4"/>
    <p:sldId id="260" r:id="rId5"/>
    <p:sldId id="268" r:id="rId6"/>
    <p:sldId id="269" r:id="rId7"/>
    <p:sldId id="272" r:id="rId8"/>
    <p:sldId id="276" r:id="rId9"/>
    <p:sldId id="270" r:id="rId10"/>
    <p:sldId id="273" r:id="rId11"/>
    <p:sldId id="274" r:id="rId12"/>
    <p:sldId id="277" r:id="rId13"/>
    <p:sldId id="275" r:id="rId14"/>
    <p:sldId id="271" r:id="rId15"/>
    <p:sldId id="261" r:id="rId16"/>
    <p:sldId id="264" r:id="rId17"/>
    <p:sldId id="262" r:id="rId18"/>
    <p:sldId id="278" r:id="rId19"/>
    <p:sldId id="265" r:id="rId20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7"/>
    <p:restoredTop sz="94694"/>
  </p:normalViewPr>
  <p:slideViewPr>
    <p:cSldViewPr snapToGrid="0">
      <p:cViewPr varScale="1">
        <p:scale>
          <a:sx n="121" d="100"/>
          <a:sy n="121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793-0E7D-6062-B7D4-FD99388B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35A6-5A5A-30A1-2B85-38AB9242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6B94-2411-7CF1-4D50-53A035F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8E7E-F985-B555-141E-A5D2AF6C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58BE-BB9B-F23B-9CB2-FE7E4E5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667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FFD-4A9F-4AAB-EC4A-25D8205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66FE-17D0-E625-8775-837A626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99C8-8040-33BD-0258-4B42DBD8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75B-937E-AE58-91AC-235B7E3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3907-A1AC-ACA6-2139-C2CBD1BF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6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98649-867C-EEBA-1919-C8F078E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515D1-9F31-3533-AAA5-9323E80A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6187-0050-B596-31CB-144F78E5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34E1-29F3-C6B0-BC6D-9A93088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F7B-B120-ADA2-3F4E-8BE288F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07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65AE-9FF9-2E43-3319-BB09D51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76944"/>
            <a:ext cx="11655056" cy="688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9F9B-A20D-418E-2AFD-8DED4929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1239521"/>
            <a:ext cx="11655055" cy="4916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884BC-27B3-6FD3-70C8-99D6952B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7972-F355-A4A6-E5F3-A846BB4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FADA9-BD47-DE50-D4FE-75590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48B8-D0B9-2717-3733-E18F7EC5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E8C0-354D-05C0-6829-5C8F49F2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69CD-B7F7-ED1B-A4C8-B919B15F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7CC1-FA14-BE5E-85DB-C9504B9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4CCF-100E-4C7C-4671-6C97137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1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A85-8190-0D8A-92BE-165527E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AC38-BE9F-042D-FCF7-E47874F9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A1DA-57F6-7B62-82EC-157BF95A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0D2B3-82A6-1322-FF67-104E9333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FD06-42FE-4807-11C2-082719C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FB690-5DF6-AAEC-9904-2CE98698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49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C3-3481-80CB-DA60-5C391AF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924-7EF1-9850-D2ED-CCCDB00A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6EEE-0087-30C1-E942-E778B3F0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1C18F-B32F-0163-389A-290F17E9B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1E658-1AA0-E4B6-8BB2-FE790E4B2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26CAE-0914-9BC9-1E83-C7CFBBC6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66FA-B1DC-F9D6-15E5-2B69F419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6DF2C-94F0-87FD-4173-CFB75AE9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05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583-8E3D-826F-AA23-8F5E5D7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097788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EF9D-7A01-2A59-F494-6AD07C8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456FA-9718-19DE-834D-95E75BC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188D-DF41-E49E-9522-8A92C4B2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56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11DD2-54E4-F5F8-3EAD-41C4B52A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02DF7-CCD7-D7AB-4AA6-2F34E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3D2E-97AD-115A-78DC-3DC97567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38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FCBF-56DD-FEE8-BD1B-F9FEE32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25CE-FF96-A091-00B3-F7829B7C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38AF-C750-CF1E-C96E-216A3E05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104-B11B-E826-921B-BEF1C31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1853-5587-4ECD-52C2-8EBEB73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26B9-8DF2-A644-4805-81BBF2A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30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C8C-E294-F532-50CC-B59B33A1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6F975-66D3-E69A-5B3E-F3C7A3975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6E746-3879-1E53-D8AD-FEEA9D4F0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87A2-3871-EAAB-1CD1-8F3198E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9852-75F7-B3D2-A3D0-A6933F00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1B68-7D79-718D-9913-FEFE5234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9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B45B5-A52D-33AA-895D-E13AC4A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6525"/>
            <a:ext cx="118922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4F6D-72B8-4F9C-C277-7A11B7C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1127760"/>
            <a:ext cx="11821160" cy="49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6754-2C6C-A912-E10E-19F6D9D4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4A2D-49DF-FA78-85FF-C05855664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F50E-1882-6A39-C6EE-992E0D41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32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619311"/>
            <a:ext cx="5789428" cy="688256"/>
          </a:xfrm>
        </p:spPr>
        <p:txBody>
          <a:bodyPr/>
          <a:lstStyle/>
          <a:p>
            <a:r>
              <a:rPr lang="en-TW" dirty="0">
                <a:latin typeface="Helvetica" pitchFamily="2" charset="0"/>
              </a:rPr>
              <a:t>3MR: DED, DEP, and IBS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3307567"/>
            <a:ext cx="5789429" cy="1164225"/>
          </a:xfrm>
        </p:spPr>
        <p:txBody>
          <a:bodyPr>
            <a:normAutofit/>
          </a:bodyPr>
          <a:lstStyle/>
          <a:p>
            <a:r>
              <a:rPr lang="en-TW" sz="2000" dirty="0"/>
              <a:t>FUMA (doi: </a:t>
            </a:r>
            <a:r>
              <a:rPr lang="en-US" sz="2000" dirty="0"/>
              <a:t>10.1038/s41467-017-01261-5)</a:t>
            </a:r>
            <a:endParaRPr lang="en-TW" sz="2000" dirty="0"/>
          </a:p>
          <a:p>
            <a:r>
              <a:rPr lang="en-TW" sz="2000" dirty="0"/>
              <a:t>GWAS vs. MTAG for one-sample MR</a:t>
            </a:r>
          </a:p>
          <a:p>
            <a:endParaRPr lang="en-TW" sz="2000" dirty="0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303BC2C-FE56-EF59-6A9F-CAFB37E9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A0D63-8B26-DCB4-E3A0-94638FD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2" y="205711"/>
            <a:ext cx="2657561" cy="3643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B9353D-C4E2-EFCE-7705-53AA3FA4E0F6}"/>
              </a:ext>
            </a:extLst>
          </p:cNvPr>
          <p:cNvSpPr txBox="1"/>
          <p:nvPr/>
        </p:nvSpPr>
        <p:spPr>
          <a:xfrm>
            <a:off x="410752" y="3859051"/>
            <a:ext cx="22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latin typeface="Helvetica" pitchFamily="2" charset="0"/>
              </a:rPr>
              <a:t>mapped to gene: 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9A7C-DC0A-1CEF-6002-36CF8523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48" y="413378"/>
            <a:ext cx="7772400" cy="57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6F3D2E-1D23-3C7E-E4AD-03263E3A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3D970F2-8E6D-7E91-AEA6-08B681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52" y="595423"/>
            <a:ext cx="3060000" cy="3060000"/>
          </a:xfrm>
          <a:prstGeom prst="rect">
            <a:avLst/>
          </a:prstGeom>
        </p:spPr>
      </p:pic>
      <p:pic>
        <p:nvPicPr>
          <p:cNvPr id="5" name="Picture 4" descr="A circular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A23E5C5D-320D-A763-81BE-EA865C6A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52" y="3655423"/>
            <a:ext cx="3060000" cy="3060000"/>
          </a:xfrm>
          <a:prstGeom prst="rect">
            <a:avLst/>
          </a:prstGeom>
        </p:spPr>
      </p:pic>
      <p:pic>
        <p:nvPicPr>
          <p:cNvPr id="7" name="Picture 6" descr="A circular object with lines and dots&#10;&#10;Description automatically generated">
            <a:extLst>
              <a:ext uri="{FF2B5EF4-FFF2-40B4-BE49-F238E27FC236}">
                <a16:creationId xmlns:a16="http://schemas.microsoft.com/office/drawing/2014/main" id="{86ABE2F4-F61E-5F40-042C-3DC7E6DE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35" y="595423"/>
            <a:ext cx="3060000" cy="3060000"/>
          </a:xfrm>
          <a:prstGeom prst="rect">
            <a:avLst/>
          </a:prstGeom>
        </p:spPr>
      </p:pic>
      <p:pic>
        <p:nvPicPr>
          <p:cNvPr id="9" name="Picture 8" descr="A circular diagram with multiple colored lines&#10;&#10;Description automatically generated with medium confidence">
            <a:extLst>
              <a:ext uri="{FF2B5EF4-FFF2-40B4-BE49-F238E27FC236}">
                <a16:creationId xmlns:a16="http://schemas.microsoft.com/office/drawing/2014/main" id="{0904B4E1-78CB-5F53-C149-6B6C8184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618" y="595423"/>
            <a:ext cx="3060000" cy="3060000"/>
          </a:xfrm>
          <a:prstGeom prst="rect">
            <a:avLst/>
          </a:prstGeom>
        </p:spPr>
      </p:pic>
      <p:pic>
        <p:nvPicPr>
          <p:cNvPr id="11" name="Picture 10" descr="A circular diagram with multiple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BC4E59FD-5FBD-4A73-4FDD-C7EDB77CC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618" y="3655423"/>
            <a:ext cx="3096000" cy="309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8685F-E208-97D9-ABA3-6E2C80D775E2}"/>
              </a:ext>
            </a:extLst>
          </p:cNvPr>
          <p:cNvSpPr txBox="1"/>
          <p:nvPr/>
        </p:nvSpPr>
        <p:spPr>
          <a:xfrm>
            <a:off x="2206106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41960-7145-C36F-4F83-B969B91E25E6}"/>
              </a:ext>
            </a:extLst>
          </p:cNvPr>
          <p:cNvSpPr txBox="1"/>
          <p:nvPr/>
        </p:nvSpPr>
        <p:spPr>
          <a:xfrm>
            <a:off x="5485762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EBCC5-6B58-CB2B-5C58-9124CA8B32E1}"/>
              </a:ext>
            </a:extLst>
          </p:cNvPr>
          <p:cNvSpPr txBox="1"/>
          <p:nvPr/>
        </p:nvSpPr>
        <p:spPr>
          <a:xfrm>
            <a:off x="8769045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3A2B-F996-CB72-7CD9-55D21F85B8A2}"/>
              </a:ext>
            </a:extLst>
          </p:cNvPr>
          <p:cNvSpPr txBox="1"/>
          <p:nvPr/>
        </p:nvSpPr>
        <p:spPr>
          <a:xfrm rot="16200000">
            <a:off x="509953" y="1940757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A28A9-96EC-28D8-5026-E5926FEBB879}"/>
              </a:ext>
            </a:extLst>
          </p:cNvPr>
          <p:cNvSpPr txBox="1"/>
          <p:nvPr/>
        </p:nvSpPr>
        <p:spPr>
          <a:xfrm rot="16200000">
            <a:off x="509954" y="5018756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</p:spTree>
    <p:extLst>
      <p:ext uri="{BB962C8B-B14F-4D97-AF65-F5344CB8AC3E}">
        <p14:creationId xmlns:p14="http://schemas.microsoft.com/office/powerpoint/2010/main" val="221430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B3405-06A0-039A-7461-4B4F7E8A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33" y="964334"/>
            <a:ext cx="10713534" cy="204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FDA9C-8D73-4B5F-85B7-22C7F23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3" y="3429000"/>
            <a:ext cx="7772400" cy="2501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06467-021E-E574-9DAE-8BCE865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150" y="3429000"/>
            <a:ext cx="1999617" cy="3030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552A7-5525-6373-6D1B-DA35C06B9135}"/>
              </a:ext>
            </a:extLst>
          </p:cNvPr>
          <p:cNvSpPr txBox="1"/>
          <p:nvPr/>
        </p:nvSpPr>
        <p:spPr>
          <a:xfrm>
            <a:off x="739233" y="5930462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*</a:t>
            </a:r>
            <a:r>
              <a:rPr lang="en-TW" sz="1400" baseline="30000" dirty="0">
                <a:latin typeface="Helvetica" pitchFamily="2" charset="0"/>
              </a:rPr>
              <a:t>1</a:t>
            </a:r>
            <a:r>
              <a:rPr lang="en-TW" sz="1400" dirty="0">
                <a:latin typeface="Helvetica" pitchFamily="2" charset="0"/>
              </a:rPr>
              <a:t>transcriptional start site, TSS *</a:t>
            </a:r>
            <a:r>
              <a:rPr lang="en-TW" sz="1400" baseline="30000" dirty="0">
                <a:latin typeface="Helvetica" pitchFamily="2" charset="0"/>
              </a:rPr>
              <a:t>2</a:t>
            </a:r>
            <a:r>
              <a:rPr lang="en-TW" sz="1400" dirty="0">
                <a:latin typeface="Helvetica" pitchFamily="2" charset="0"/>
              </a:rPr>
              <a:t>only brain-related epigenome IDs are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317988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MAGMA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89429" cy="5191051"/>
          </a:xfrm>
        </p:spPr>
        <p:txBody>
          <a:bodyPr>
            <a:normAutofit/>
          </a:bodyPr>
          <a:lstStyle/>
          <a:p>
            <a:r>
              <a:rPr lang="en-US" sz="2000" dirty="0"/>
              <a:t>gene-set enrichment analysis</a:t>
            </a:r>
          </a:p>
          <a:p>
            <a:r>
              <a:rPr lang="en-TW" sz="2000" dirty="0"/>
              <a:t>SNPs mapped to protein-coding genes</a:t>
            </a:r>
          </a:p>
          <a:p>
            <a:r>
              <a:rPr lang="en-TW" sz="2000" dirty="0"/>
              <a:t>multiple linear regression gene-based P &amp; LD</a:t>
            </a:r>
          </a:p>
          <a:p>
            <a:r>
              <a:rPr lang="en-TW" sz="2000" dirty="0"/>
              <a:t>MSigDB v6.2 gene sets (last updated 2018), including </a:t>
            </a:r>
            <a:r>
              <a:rPr lang="en-US" sz="2000" dirty="0"/>
              <a:t>curated gene sets 4761, GO 5917</a:t>
            </a:r>
            <a:endParaRPr lang="en-TW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5B2E8-E5AB-38DE-93EA-3960C76E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41" y="1001062"/>
            <a:ext cx="1840826" cy="16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1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11655055" cy="51910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Genotype-Tissue Expression Consortium v8 (</a:t>
            </a:r>
            <a:r>
              <a:rPr lang="en-US" sz="2000" dirty="0" err="1"/>
              <a:t>doi</a:t>
            </a:r>
            <a:r>
              <a:rPr lang="en-US" sz="2000" dirty="0"/>
              <a:t>: 10.1126/science.aaz1776)</a:t>
            </a:r>
          </a:p>
          <a:p>
            <a:r>
              <a:rPr lang="en-US" sz="2000" dirty="0"/>
              <a:t>RNA-seq data from 838 donors, with 85.3% European American / 12.3% African American</a:t>
            </a: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C4292FB-9090-26AA-4540-AD47684C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8" y="2522464"/>
            <a:ext cx="6603358" cy="3474000"/>
          </a:xfrm>
          <a:prstGeom prst="rect">
            <a:avLst/>
          </a:prstGeom>
        </p:spPr>
      </p:pic>
      <p:pic>
        <p:nvPicPr>
          <p:cNvPr id="10" name="Picture 9" descr="A graph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24D32C8B-5246-230A-9821-65DF8D39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44" y="2524375"/>
            <a:ext cx="5123235" cy="34720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DD488-1DBB-E692-CB3F-56970448D3B6}"/>
              </a:ext>
            </a:extLst>
          </p:cNvPr>
          <p:cNvCxnSpPr>
            <a:cxnSpLocks/>
          </p:cNvCxnSpPr>
          <p:nvPr/>
        </p:nvCxnSpPr>
        <p:spPr>
          <a:xfrm>
            <a:off x="619976" y="3321698"/>
            <a:ext cx="595810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E4BD40-DE37-C632-A992-84CC5CB72FE1}"/>
              </a:ext>
            </a:extLst>
          </p:cNvPr>
          <p:cNvCxnSpPr>
            <a:cxnSpLocks/>
          </p:cNvCxnSpPr>
          <p:nvPr/>
        </p:nvCxnSpPr>
        <p:spPr>
          <a:xfrm>
            <a:off x="7266482" y="2802294"/>
            <a:ext cx="426615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040806-30B9-CDBD-FAEE-5645BA1329D1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*red line represents p&lt;0.05 </a:t>
            </a:r>
          </a:p>
        </p:txBody>
      </p:sp>
    </p:spTree>
    <p:extLst>
      <p:ext uri="{BB962C8B-B14F-4D97-AF65-F5344CB8AC3E}">
        <p14:creationId xmlns:p14="http://schemas.microsoft.com/office/powerpoint/2010/main" val="196456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30 general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1F69-10F2-8A96-42AB-0C63136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56" y="1076276"/>
            <a:ext cx="7742287" cy="55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53 specific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11655055" cy="51910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F61D7-3714-21E9-072C-2483318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" y="1084571"/>
            <a:ext cx="11779450" cy="54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8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GENE2FUNC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89429" cy="5191051"/>
          </a:xfrm>
        </p:spPr>
        <p:txBody>
          <a:bodyPr>
            <a:normAutofit/>
          </a:bodyPr>
          <a:lstStyle/>
          <a:p>
            <a:endParaRPr lang="en-T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C488F-23F6-D2F1-4961-6343F114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64" y="3483193"/>
            <a:ext cx="3243085" cy="32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1FF2-B4B2-607C-5590-A1F23509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DA16-C2E0-3E93-2C40-7BCB52A6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sz="2000" dirty="0"/>
              <a:t>find other tissue-enrichment data sources, possibly starting from RegulomeDB</a:t>
            </a:r>
          </a:p>
          <a:p>
            <a:r>
              <a:rPr lang="en-TW" sz="2000" dirty="0"/>
              <a:t>STRING, cytoscape…</a:t>
            </a:r>
          </a:p>
          <a:p>
            <a:r>
              <a:rPr lang="en-TW" sz="2000" dirty="0"/>
              <a:t>calculate r</a:t>
            </a:r>
            <a:r>
              <a:rPr lang="en-TW" sz="2000" baseline="-25000" dirty="0"/>
              <a:t>g </a:t>
            </a:r>
            <a:r>
              <a:rPr lang="en-TW" sz="2000" dirty="0"/>
              <a:t>and h</a:t>
            </a:r>
            <a:r>
              <a:rPr lang="en-TW" sz="2000" baseline="30000" dirty="0"/>
              <a:t>2</a:t>
            </a:r>
            <a:r>
              <a:rPr lang="en-TW" sz="2000" dirty="0"/>
              <a:t> with e.g. LDSC, LAVA, S-LDSC </a:t>
            </a:r>
          </a:p>
          <a:p>
            <a:r>
              <a:rPr lang="en-TW" sz="2000" dirty="0"/>
              <a:t>colocalization analysis of MR results with coloc R</a:t>
            </a:r>
          </a:p>
        </p:txBody>
      </p:sp>
    </p:spTree>
    <p:extLst>
      <p:ext uri="{BB962C8B-B14F-4D97-AF65-F5344CB8AC3E}">
        <p14:creationId xmlns:p14="http://schemas.microsoft.com/office/powerpoint/2010/main" val="219122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D024179-0563-27C0-B4AD-0760439D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CA319-6994-2550-9326-A259F4F7AC82}"/>
              </a:ext>
            </a:extLst>
          </p:cNvPr>
          <p:cNvSpPr txBox="1"/>
          <p:nvPr/>
        </p:nvSpPr>
        <p:spPr>
          <a:xfrm>
            <a:off x="4346531" y="5774498"/>
            <a:ext cx="22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*currently disabled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7C483-0149-7B1F-2465-560198E5A510}"/>
              </a:ext>
            </a:extLst>
          </p:cNvPr>
          <p:cNvSpPr txBox="1"/>
          <p:nvPr/>
        </p:nvSpPr>
        <p:spPr>
          <a:xfrm>
            <a:off x="684858" y="2226767"/>
            <a:ext cx="185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- significant level</a:t>
            </a:r>
          </a:p>
          <a:p>
            <a:r>
              <a:rPr lang="en-TW" sz="1400" dirty="0">
                <a:latin typeface="Helvetica" pitchFamily="2" charset="0"/>
              </a:rPr>
              <a:t>- reference panel</a:t>
            </a:r>
          </a:p>
        </p:txBody>
      </p:sp>
    </p:spTree>
    <p:extLst>
      <p:ext uri="{BB962C8B-B14F-4D97-AF65-F5344CB8AC3E}">
        <p14:creationId xmlns:p14="http://schemas.microsoft.com/office/powerpoint/2010/main" val="264582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335A-B56E-5027-EDD8-FE0C504B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TW" dirty="0"/>
              <a:t>Manhattan plots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8E798-57FC-05BC-3A2D-445BB8EB0BC6}"/>
              </a:ext>
            </a:extLst>
          </p:cNvPr>
          <p:cNvSpPr txBox="1"/>
          <p:nvPr/>
        </p:nvSpPr>
        <p:spPr>
          <a:xfrm>
            <a:off x="1612476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1D8C2-4B2C-FF99-2075-0FE8E949EF4F}"/>
              </a:ext>
            </a:extLst>
          </p:cNvPr>
          <p:cNvSpPr txBox="1"/>
          <p:nvPr/>
        </p:nvSpPr>
        <p:spPr>
          <a:xfrm>
            <a:off x="5491011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325E-05F4-E459-C335-A13766781217}"/>
              </a:ext>
            </a:extLst>
          </p:cNvPr>
          <p:cNvSpPr txBox="1"/>
          <p:nvPr/>
        </p:nvSpPr>
        <p:spPr>
          <a:xfrm>
            <a:off x="9247333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386C-BF1D-25FF-84A8-6872EE396546}"/>
              </a:ext>
            </a:extLst>
          </p:cNvPr>
          <p:cNvSpPr txBox="1"/>
          <p:nvPr/>
        </p:nvSpPr>
        <p:spPr>
          <a:xfrm rot="16200000">
            <a:off x="-450350" y="273862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C21DE-6B9B-F40C-75C7-2E79B29F2751}"/>
              </a:ext>
            </a:extLst>
          </p:cNvPr>
          <p:cNvSpPr txBox="1"/>
          <p:nvPr/>
        </p:nvSpPr>
        <p:spPr>
          <a:xfrm rot="16200000">
            <a:off x="-450349" y="450523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  <p:pic>
        <p:nvPicPr>
          <p:cNvPr id="4" name="Picture 3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FD78E984-B25C-C37C-8739-A0DD8915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8" y="3879904"/>
            <a:ext cx="3756324" cy="1620000"/>
          </a:xfrm>
          <a:prstGeom prst="rect">
            <a:avLst/>
          </a:prstGeom>
        </p:spPr>
      </p:pic>
      <p:pic>
        <p:nvPicPr>
          <p:cNvPr id="7" name="Picture 6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AEB8352E-4CB9-CF4C-95E5-081C757D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8" y="2048867"/>
            <a:ext cx="3756323" cy="1620000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BE7210A9-7886-713E-AA85-B5729CAC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420" y="3879904"/>
            <a:ext cx="3756324" cy="1620000"/>
          </a:xfrm>
          <a:prstGeom prst="rect">
            <a:avLst/>
          </a:prstGeom>
        </p:spPr>
      </p:pic>
      <p:pic>
        <p:nvPicPr>
          <p:cNvPr id="15" name="Picture 14" descr="A blue and white graph&#10;&#10;Description automatically generated">
            <a:extLst>
              <a:ext uri="{FF2B5EF4-FFF2-40B4-BE49-F238E27FC236}">
                <a16:creationId xmlns:a16="http://schemas.microsoft.com/office/drawing/2014/main" id="{8E9F0C71-EE68-F351-9F28-48075332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422" y="2113294"/>
            <a:ext cx="3756324" cy="1620000"/>
          </a:xfrm>
          <a:prstGeom prst="rect">
            <a:avLst/>
          </a:prstGeom>
        </p:spPr>
      </p:pic>
      <p:pic>
        <p:nvPicPr>
          <p:cNvPr id="23" name="Picture 22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50BBF3B5-D5D5-BC70-C496-3C633BCB7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743" y="3879904"/>
            <a:ext cx="3756324" cy="1620000"/>
          </a:xfrm>
          <a:prstGeom prst="rect">
            <a:avLst/>
          </a:prstGeom>
        </p:spPr>
      </p:pic>
      <p:pic>
        <p:nvPicPr>
          <p:cNvPr id="25" name="Picture 24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109D8618-53EA-AC81-BF8D-E754114C2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744" y="2113294"/>
            <a:ext cx="3756324" cy="16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80D7BB-FF73-D44E-91C7-E866DE08144B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*red line represents p&lt;5e-8 </a:t>
            </a:r>
          </a:p>
        </p:txBody>
      </p:sp>
    </p:spTree>
    <p:extLst>
      <p:ext uri="{BB962C8B-B14F-4D97-AF65-F5344CB8AC3E}">
        <p14:creationId xmlns:p14="http://schemas.microsoft.com/office/powerpoint/2010/main" val="3673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335A-B56E-5027-EDD8-FE0C504B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TW" dirty="0"/>
              <a:t>Q-Q plots</a:t>
            </a: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3966136B-2EDC-82C6-AEC4-EFE3F48B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452875"/>
            <a:ext cx="2520000" cy="252000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410A7396-3A26-972B-862E-9314B6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00" y="1452875"/>
            <a:ext cx="2520000" cy="2520000"/>
          </a:xfrm>
          <a:prstGeom prst="rect">
            <a:avLst/>
          </a:prstGeom>
        </p:spPr>
      </p:pic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6EDB7CAF-0427-0F9D-7032-B7A94B400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000" y="1452875"/>
            <a:ext cx="2520000" cy="2520000"/>
          </a:xfrm>
          <a:prstGeom prst="rect">
            <a:avLst/>
          </a:prstGeom>
        </p:spPr>
      </p:pic>
      <p:pic>
        <p:nvPicPr>
          <p:cNvPr id="12" name="Picture 11" descr="A graph with a red line&#10;&#10;Description automatically generated">
            <a:extLst>
              <a:ext uri="{FF2B5EF4-FFF2-40B4-BE49-F238E27FC236}">
                <a16:creationId xmlns:a16="http://schemas.microsoft.com/office/drawing/2014/main" id="{044CFBE7-882B-7B2B-CE65-D547C8CD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3972875"/>
            <a:ext cx="2520000" cy="2520000"/>
          </a:xfrm>
          <a:prstGeom prst="rect">
            <a:avLst/>
          </a:prstGeom>
        </p:spPr>
      </p:pic>
      <p:pic>
        <p:nvPicPr>
          <p:cNvPr id="14" name="Picture 13" descr="A graph with a red line&#10;&#10;Description automatically generated">
            <a:extLst>
              <a:ext uri="{FF2B5EF4-FFF2-40B4-BE49-F238E27FC236}">
                <a16:creationId xmlns:a16="http://schemas.microsoft.com/office/drawing/2014/main" id="{56533504-4298-4300-07AC-3A1A70E43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00" y="3972875"/>
            <a:ext cx="2520000" cy="2520000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B9BEB29A-941B-AF24-79B2-4496A20A3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000" y="3972875"/>
            <a:ext cx="252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48E798-57FC-05BC-3A2D-445BB8EB0BC6}"/>
              </a:ext>
            </a:extLst>
          </p:cNvPr>
          <p:cNvSpPr txBox="1"/>
          <p:nvPr/>
        </p:nvSpPr>
        <p:spPr>
          <a:xfrm>
            <a:off x="295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1D8C2-4B2C-FF99-2075-0FE8E949EF4F}"/>
              </a:ext>
            </a:extLst>
          </p:cNvPr>
          <p:cNvSpPr txBox="1"/>
          <p:nvPr/>
        </p:nvSpPr>
        <p:spPr>
          <a:xfrm>
            <a:off x="547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325E-05F4-E459-C335-A13766781217}"/>
              </a:ext>
            </a:extLst>
          </p:cNvPr>
          <p:cNvSpPr txBox="1"/>
          <p:nvPr/>
        </p:nvSpPr>
        <p:spPr>
          <a:xfrm>
            <a:off x="799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386C-BF1D-25FF-84A8-6872EE396546}"/>
              </a:ext>
            </a:extLst>
          </p:cNvPr>
          <p:cNvSpPr txBox="1"/>
          <p:nvPr/>
        </p:nvSpPr>
        <p:spPr>
          <a:xfrm rot="16200000">
            <a:off x="1096514" y="25282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C21DE-6B9B-F40C-75C7-2E79B29F2751}"/>
              </a:ext>
            </a:extLst>
          </p:cNvPr>
          <p:cNvSpPr txBox="1"/>
          <p:nvPr/>
        </p:nvSpPr>
        <p:spPr>
          <a:xfrm rot="16200000">
            <a:off x="1096514" y="50482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</p:spTree>
    <p:extLst>
      <p:ext uri="{BB962C8B-B14F-4D97-AF65-F5344CB8AC3E}">
        <p14:creationId xmlns:p14="http://schemas.microsoft.com/office/powerpoint/2010/main" val="386228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SNP2GENE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US" sz="2000" dirty="0"/>
              <a:t>r^2 &lt; 0.6 defined as a LD block</a:t>
            </a:r>
          </a:p>
          <a:p>
            <a:r>
              <a:rPr lang="en-US" sz="2000" dirty="0" err="1"/>
              <a:t>IndSigSNP</a:t>
            </a:r>
            <a:r>
              <a:rPr lang="en-US" sz="2000" dirty="0"/>
              <a:t> = p&lt;1e-5 within each LD block</a:t>
            </a:r>
          </a:p>
          <a:p>
            <a:r>
              <a:rPr lang="en-US" sz="2000" dirty="0"/>
              <a:t>candidate SNPs = in LD with </a:t>
            </a:r>
            <a:r>
              <a:rPr lang="en-US" sz="2000" dirty="0" err="1"/>
              <a:t>IndSigSNP</a:t>
            </a:r>
            <a:endParaRPr lang="en-US" sz="2000" dirty="0"/>
          </a:p>
          <a:p>
            <a:r>
              <a:rPr lang="en-US" sz="2000" dirty="0"/>
              <a:t>genomic risk loci marked by </a:t>
            </a:r>
            <a:r>
              <a:rPr lang="en-US" sz="2000" dirty="0" err="1"/>
              <a:t>IndSigSNP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r>
              <a:rPr lang="en-US" sz="2000" dirty="0" err="1"/>
              <a:t>RegulomeDB</a:t>
            </a:r>
            <a:r>
              <a:rPr lang="en-US" sz="2000" dirty="0"/>
              <a:t> categorical score (1a to 7)</a:t>
            </a:r>
          </a:p>
          <a:p>
            <a:r>
              <a:rPr lang="en-TW" sz="2000" dirty="0"/>
              <a:t>GWAScatalog</a:t>
            </a:r>
            <a:endParaRPr lang="en-US" sz="2000" dirty="0"/>
          </a:p>
          <a:p>
            <a:r>
              <a:rPr lang="en-US" sz="2000" dirty="0"/>
              <a:t>CADD score (&gt;12.37), </a:t>
            </a:r>
            <a:r>
              <a:rPr lang="en-US" sz="2000" dirty="0" err="1"/>
              <a:t>pLI</a:t>
            </a:r>
            <a:r>
              <a:rPr lang="en-US" sz="2000" dirty="0"/>
              <a:t>, </a:t>
            </a:r>
            <a:r>
              <a:rPr lang="en-US" sz="2000" dirty="0" err="1"/>
              <a:t>ncRVIS</a:t>
            </a:r>
            <a:endParaRPr lang="en-TW" sz="2000" dirty="0"/>
          </a:p>
          <a:p>
            <a:r>
              <a:rPr lang="en-TW" sz="2000" dirty="0"/>
              <a:t>15 core chromatin state from ChromHMM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r>
              <a:rPr lang="en-TW" sz="2000" dirty="0"/>
              <a:t>mapping: positional, eQTL, chromatin interaction</a:t>
            </a:r>
          </a:p>
          <a:p>
            <a:r>
              <a:rPr lang="en-TW" sz="2000" dirty="0"/>
              <a:t>19 eQTL data sources</a:t>
            </a:r>
          </a:p>
        </p:txBody>
      </p:sp>
      <p:pic>
        <p:nvPicPr>
          <p:cNvPr id="6" name="Picture 2" descr="Fig. 1">
            <a:extLst>
              <a:ext uri="{FF2B5EF4-FFF2-40B4-BE49-F238E27FC236}">
                <a16:creationId xmlns:a16="http://schemas.microsoft.com/office/drawing/2014/main" id="{3C26821A-D6D7-6B86-6992-61317D963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t="5513" r="36354" b="48081"/>
          <a:stretch/>
        </p:blipFill>
        <p:spPr bwMode="auto">
          <a:xfrm>
            <a:off x="6719777" y="595423"/>
            <a:ext cx="3296093" cy="29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7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2A2A88-4063-2254-9C3B-AC85C7FE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ChromHMM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6216266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6285615" cy="2023271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Chip-seq data for 129 human cell and tissue types</a:t>
            </a:r>
          </a:p>
          <a:p>
            <a:r>
              <a:rPr lang="en-US" sz="2000" dirty="0"/>
              <a:t>American Type Culture Collection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40806-30B9-CDBD-FAEE-5645BA1329D1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*copy number variation, CNV (doi: </a:t>
            </a:r>
            <a:r>
              <a:rPr lang="en-US" sz="1400" dirty="0">
                <a:latin typeface="Helvetica" pitchFamily="2" charset="0"/>
              </a:rPr>
              <a:t>10.1038/nature09906)</a:t>
            </a:r>
            <a:endParaRPr lang="en-TW" sz="14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DE87-CA5C-F612-EAC4-A76E81DF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03"/>
          <a:stretch/>
        </p:blipFill>
        <p:spPr>
          <a:xfrm>
            <a:off x="4113029" y="3296249"/>
            <a:ext cx="7772400" cy="288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9B8F6-2ED6-8238-D5E3-AF029130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80" y="903685"/>
            <a:ext cx="4965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Chromatin Interaction mapping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19" y="965200"/>
            <a:ext cx="11528537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pic>
        <p:nvPicPr>
          <p:cNvPr id="5126" name="Picture 6" descr="Enhancers: Conserved in Activity, Not in Sequence | The Scientist Magazine®">
            <a:extLst>
              <a:ext uri="{FF2B5EF4-FFF2-40B4-BE49-F238E27FC236}">
                <a16:creationId xmlns:a16="http://schemas.microsoft.com/office/drawing/2014/main" id="{344D3115-479C-A82B-22B9-B89A7FB74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91"/>
          <a:stretch/>
        </p:blipFill>
        <p:spPr bwMode="auto">
          <a:xfrm>
            <a:off x="7494781" y="0"/>
            <a:ext cx="4697219" cy="29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EFA8D0-35C1-548C-9AFA-154EC7336C50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6285615" cy="2023271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chromatin conformation capture data, mostly Hi-C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61D64231-864C-E54E-E40B-0898433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5" y="2757227"/>
            <a:ext cx="7142400" cy="36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BF7D2-F91A-890D-A7C1-48012921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72" y="1494234"/>
            <a:ext cx="7143493" cy="12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5B120-C3C0-6CEA-1AE7-B64CD1B5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365125"/>
            <a:ext cx="5791200" cy="245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C14AF-C885-1CD3-4CE7-4ABD01C1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13" y="4020235"/>
            <a:ext cx="3383469" cy="2016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DE05E-2930-19C5-8F01-B95936E8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2" r="26493"/>
          <a:stretch/>
        </p:blipFill>
        <p:spPr>
          <a:xfrm>
            <a:off x="903766" y="3053907"/>
            <a:ext cx="2647508" cy="339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7CCE9-92CC-0BA1-01F4-C995E3AF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07" r="26067"/>
          <a:stretch/>
        </p:blipFill>
        <p:spPr>
          <a:xfrm>
            <a:off x="3909588" y="3074701"/>
            <a:ext cx="2646000" cy="3353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E656E2-05C5-8CB9-6BEF-29825483B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414" y="365125"/>
            <a:ext cx="3383469" cy="2016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A65AC-FD21-D7A8-870E-6ED11156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413" y="2192680"/>
            <a:ext cx="3383469" cy="2016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2A255F-05BA-8374-90D2-4FE3FC5EA724}"/>
              </a:ext>
            </a:extLst>
          </p:cNvPr>
          <p:cNvSpPr txBox="1"/>
          <p:nvPr/>
        </p:nvSpPr>
        <p:spPr>
          <a:xfrm>
            <a:off x="7683667" y="365125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6D5C6-8A95-7C8F-8E5A-EADA119769B4}"/>
              </a:ext>
            </a:extLst>
          </p:cNvPr>
          <p:cNvSpPr txBox="1"/>
          <p:nvPr/>
        </p:nvSpPr>
        <p:spPr>
          <a:xfrm>
            <a:off x="7683667" y="2171665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F8EAC-415A-636C-4A5B-4192F257FF06}"/>
              </a:ext>
            </a:extLst>
          </p:cNvPr>
          <p:cNvSpPr txBox="1"/>
          <p:nvPr/>
        </p:nvSpPr>
        <p:spPr>
          <a:xfrm>
            <a:off x="7683666" y="4015624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8FB5B-2EDB-31CA-B729-C1E3FB91015F}"/>
              </a:ext>
            </a:extLst>
          </p:cNvPr>
          <p:cNvSpPr txBox="1"/>
          <p:nvPr/>
        </p:nvSpPr>
        <p:spPr>
          <a:xfrm>
            <a:off x="68192" y="3109049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4C540-19DA-0CC4-6EEC-7BD414D8C5DB}"/>
              </a:ext>
            </a:extLst>
          </p:cNvPr>
          <p:cNvSpPr txBox="1"/>
          <p:nvPr/>
        </p:nvSpPr>
        <p:spPr>
          <a:xfrm>
            <a:off x="3074014" y="3109049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BAF74-6078-326D-E8B9-0821E9C5E75F}"/>
              </a:ext>
            </a:extLst>
          </p:cNvPr>
          <p:cNvSpPr txBox="1"/>
          <p:nvPr/>
        </p:nvSpPr>
        <p:spPr>
          <a:xfrm>
            <a:off x="4386848" y="6338986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</a:t>
            </a:r>
            <a:r>
              <a:rPr lang="en-TW" sz="1400" baseline="30000" dirty="0">
                <a:latin typeface="Helvetica" pitchFamily="2" charset="0"/>
              </a:rPr>
              <a:t>1</a:t>
            </a:r>
            <a:r>
              <a:rPr lang="en-TW" sz="1400" dirty="0">
                <a:latin typeface="Helvetica" pitchFamily="2" charset="0"/>
              </a:rPr>
              <a:t>gene count include intergenic mappings *</a:t>
            </a:r>
            <a:r>
              <a:rPr lang="en-TW" sz="1400" baseline="30000" dirty="0">
                <a:latin typeface="Helvetica" pitchFamily="2" charset="0"/>
              </a:rPr>
              <a:t>2</a:t>
            </a:r>
            <a:r>
              <a:rPr lang="en-TW" sz="1400" dirty="0">
                <a:latin typeface="Helvetica" pitchFamily="2" charset="0"/>
              </a:rPr>
              <a:t>almost no overlapping top 200 SNPs were found</a:t>
            </a:r>
          </a:p>
        </p:txBody>
      </p:sp>
    </p:spTree>
    <p:extLst>
      <p:ext uri="{BB962C8B-B14F-4D97-AF65-F5344CB8AC3E}">
        <p14:creationId xmlns:p14="http://schemas.microsoft.com/office/powerpoint/2010/main" val="158213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6297</TotalTime>
  <Words>327</Words>
  <Application>Microsoft Macintosh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Arial</vt:lpstr>
      <vt:lpstr>Helvetica</vt:lpstr>
      <vt:lpstr>Office Theme</vt:lpstr>
      <vt:lpstr>3MR: DED, DEP, and IBS</vt:lpstr>
      <vt:lpstr>PowerPoint Presentation</vt:lpstr>
      <vt:lpstr>Manhattan plots</vt:lpstr>
      <vt:lpstr>Q-Q plots</vt:lpstr>
      <vt:lpstr>SNP2GENE</vt:lpstr>
      <vt:lpstr>PowerPoint Presentation</vt:lpstr>
      <vt:lpstr>ChromHMM</vt:lpstr>
      <vt:lpstr>Chromatin Interaction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MAGMA</vt:lpstr>
      <vt:lpstr>GTEx v8 tissue expression</vt:lpstr>
      <vt:lpstr>GTEx v8 30 general tissue expression</vt:lpstr>
      <vt:lpstr>GTEx v8 53 specific tissue expression</vt:lpstr>
      <vt:lpstr>GENE2FUNC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30</cp:revision>
  <dcterms:created xsi:type="dcterms:W3CDTF">2024-09-16T01:03:49Z</dcterms:created>
  <dcterms:modified xsi:type="dcterms:W3CDTF">2024-09-20T10:13:27Z</dcterms:modified>
</cp:coreProperties>
</file>